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8" r:id="rId3"/>
    <p:sldId id="263" r:id="rId4"/>
    <p:sldId id="266" r:id="rId5"/>
    <p:sldId id="272" r:id="rId6"/>
    <p:sldId id="257" r:id="rId7"/>
    <p:sldId id="276" r:id="rId8"/>
    <p:sldId id="267" r:id="rId9"/>
    <p:sldId id="269" r:id="rId10"/>
    <p:sldId id="260" r:id="rId11"/>
    <p:sldId id="261" r:id="rId12"/>
    <p:sldId id="262" r:id="rId13"/>
    <p:sldId id="270" r:id="rId14"/>
    <p:sldId id="273" r:id="rId15"/>
    <p:sldId id="274" r:id="rId16"/>
    <p:sldId id="258" r:id="rId17"/>
    <p:sldId id="271" r:id="rId18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599" autoAdjust="0"/>
  </p:normalViewPr>
  <p:slideViewPr>
    <p:cSldViewPr>
      <p:cViewPr>
        <p:scale>
          <a:sx n="77" d="100"/>
          <a:sy n="77" d="100"/>
        </p:scale>
        <p:origin x="-378" y="-186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5" d="100"/>
          <a:sy n="65" d="100"/>
        </p:scale>
        <p:origin x="-2658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119837-5B71-4D44-BB01-DB0B084933C8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 rtlCol="0"/>
        <a:lstStyle/>
        <a:p>
          <a:pPr rtl="0"/>
          <a:endParaRPr lang="en-US"/>
        </a:p>
      </dgm:t>
    </dgm:pt>
    <dgm:pt modelId="{477D14C5-CED9-4CFC-B338-DFB0C8090B9F}">
      <dgm:prSet phldrT="[Text]"/>
      <dgm:spPr/>
      <dgm:t>
        <a:bodyPr rtlCol="0"/>
        <a:lstStyle/>
        <a:p>
          <a:pPr rtl="0"/>
          <a:r>
            <a:rPr lang="en-GB" noProof="0" dirty="0" smtClean="0"/>
            <a:t>Growth </a:t>
          </a:r>
          <a:r>
            <a:rPr lang="en-GB" noProof="0" dirty="0" err="1" smtClean="0"/>
            <a:t>Mindset</a:t>
          </a:r>
          <a:endParaRPr lang="en-GB" noProof="0" dirty="0"/>
        </a:p>
      </dgm:t>
      <dgm:extLst/>
    </dgm:pt>
    <dgm:pt modelId="{92DFCBC7-BC14-4697-8ECD-BF0D5B1EDA3B}" type="parTrans" cxnId="{7D461F02-AB37-447A-AC6B-D31C4D2EC6A9}">
      <dgm:prSet/>
      <dgm:spPr/>
      <dgm:t>
        <a:bodyPr rtlCol="0"/>
        <a:lstStyle/>
        <a:p>
          <a:pPr rtl="0"/>
          <a:endParaRPr lang="en-US"/>
        </a:p>
      </dgm:t>
    </dgm:pt>
    <dgm:pt modelId="{87E3C0DB-7BEE-424E-8E11-B838D238D595}" type="sibTrans" cxnId="{7D461F02-AB37-447A-AC6B-D31C4D2EC6A9}">
      <dgm:prSet/>
      <dgm:spPr/>
      <dgm:t>
        <a:bodyPr rtlCol="0"/>
        <a:lstStyle/>
        <a:p>
          <a:pPr rtl="0"/>
          <a:endParaRPr lang="en-US"/>
        </a:p>
      </dgm:t>
    </dgm:pt>
    <dgm:pt modelId="{C111C18A-FD96-4E63-821A-54D70D8DC65F}">
      <dgm:prSet phldrT="[Text]"/>
      <dgm:spPr/>
      <dgm:t>
        <a:bodyPr rtlCol="0"/>
        <a:lstStyle/>
        <a:p>
          <a:pPr rtl="0"/>
          <a:r>
            <a:rPr lang="en-GB" noProof="0" dirty="0" smtClean="0"/>
            <a:t>The Pit</a:t>
          </a:r>
          <a:endParaRPr lang="en-GB" noProof="0" dirty="0"/>
        </a:p>
      </dgm:t>
    </dgm:pt>
    <dgm:pt modelId="{83BE74EF-FAB4-45A2-BBED-7CD5259AB210}" type="parTrans" cxnId="{FFD8B471-C98F-4DB5-8DE3-2AB7E896ADD5}">
      <dgm:prSet/>
      <dgm:spPr/>
      <dgm:t>
        <a:bodyPr rtlCol="0"/>
        <a:lstStyle/>
        <a:p>
          <a:pPr rtl="0"/>
          <a:endParaRPr lang="en-US"/>
        </a:p>
      </dgm:t>
    </dgm:pt>
    <dgm:pt modelId="{B4F34DE2-2DAE-4F88-8C78-BD8892EBF4FF}" type="sibTrans" cxnId="{FFD8B471-C98F-4DB5-8DE3-2AB7E896ADD5}">
      <dgm:prSet/>
      <dgm:spPr/>
      <dgm:t>
        <a:bodyPr rtlCol="0"/>
        <a:lstStyle/>
        <a:p>
          <a:pPr rtl="0"/>
          <a:endParaRPr lang="en-US"/>
        </a:p>
      </dgm:t>
    </dgm:pt>
    <dgm:pt modelId="{33EAD35F-38F2-4CB7-9A6D-B04FFD8A51FD}">
      <dgm:prSet phldrT="[Text]"/>
      <dgm:spPr/>
      <dgm:t>
        <a:bodyPr rtlCol="0"/>
        <a:lstStyle/>
        <a:p>
          <a:pPr rtl="0"/>
          <a:r>
            <a:rPr lang="en-GB" noProof="0" dirty="0" smtClean="0"/>
            <a:t>Understanding how we learn</a:t>
          </a:r>
          <a:endParaRPr lang="en-GB" noProof="0" dirty="0"/>
        </a:p>
      </dgm:t>
    </dgm:pt>
    <dgm:pt modelId="{81FE7DB1-4BFC-4407-80A9-E5514E94C61D}" type="parTrans" cxnId="{FAC3D40F-8E66-452D-9CA4-C2871F2D10EF}">
      <dgm:prSet/>
      <dgm:spPr/>
      <dgm:t>
        <a:bodyPr rtlCol="0"/>
        <a:lstStyle/>
        <a:p>
          <a:pPr rtl="0"/>
          <a:endParaRPr lang="en-US"/>
        </a:p>
      </dgm:t>
    </dgm:pt>
    <dgm:pt modelId="{4B66B839-1910-459B-92B2-14846EBA7A70}" type="sibTrans" cxnId="{FAC3D40F-8E66-452D-9CA4-C2871F2D10EF}">
      <dgm:prSet/>
      <dgm:spPr/>
      <dgm:t>
        <a:bodyPr rtlCol="0"/>
        <a:lstStyle/>
        <a:p>
          <a:pPr rtl="0"/>
          <a:endParaRPr lang="en-US"/>
        </a:p>
      </dgm:t>
    </dgm:pt>
    <dgm:pt modelId="{3C67E77D-62FA-499D-B5E6-E79A091C5267}">
      <dgm:prSet phldrT="[Text]"/>
      <dgm:spPr/>
      <dgm:t>
        <a:bodyPr rtlCol="0"/>
        <a:lstStyle/>
        <a:p>
          <a:pPr rtl="0"/>
          <a:r>
            <a:rPr lang="en-GB" noProof="0" dirty="0" smtClean="0"/>
            <a:t>Independence</a:t>
          </a:r>
          <a:endParaRPr lang="en-GB" noProof="0" dirty="0"/>
        </a:p>
      </dgm:t>
    </dgm:pt>
    <dgm:pt modelId="{5337D229-E330-4525-B0FA-14EC5A80604A}" type="parTrans" cxnId="{32AA6160-4426-4C4D-93AE-E2F474E37AD9}">
      <dgm:prSet/>
      <dgm:spPr/>
      <dgm:t>
        <a:bodyPr rtlCol="0"/>
        <a:lstStyle/>
        <a:p>
          <a:pPr rtl="0"/>
          <a:endParaRPr lang="en-US"/>
        </a:p>
      </dgm:t>
    </dgm:pt>
    <dgm:pt modelId="{C056AC5D-B04E-4376-A1CB-3EAB7BE5AF5B}" type="sibTrans" cxnId="{32AA6160-4426-4C4D-93AE-E2F474E37AD9}">
      <dgm:prSet/>
      <dgm:spPr/>
      <dgm:t>
        <a:bodyPr rtlCol="0"/>
        <a:lstStyle/>
        <a:p>
          <a:pPr rtl="0"/>
          <a:endParaRPr lang="en-US"/>
        </a:p>
      </dgm:t>
    </dgm:pt>
    <dgm:pt modelId="{D6510970-8F9C-4B45-A0F3-6ACB9AA76D40}">
      <dgm:prSet phldrT="[Text]"/>
      <dgm:spPr/>
      <dgm:t>
        <a:bodyPr rtlCol="0"/>
        <a:lstStyle/>
        <a:p>
          <a:pPr rtl="0"/>
          <a:r>
            <a:rPr lang="en-GB" noProof="0" dirty="0" smtClean="0"/>
            <a:t>Recognising what needs to be done</a:t>
          </a:r>
          <a:endParaRPr lang="en-GB" noProof="0" dirty="0"/>
        </a:p>
      </dgm:t>
    </dgm:pt>
    <dgm:pt modelId="{7A9FC291-2B6A-4475-8B09-917F9F09E3AB}" type="parTrans" cxnId="{C6E7222A-5F84-456A-9806-D51868FAF8A9}">
      <dgm:prSet/>
      <dgm:spPr/>
      <dgm:t>
        <a:bodyPr rtlCol="0"/>
        <a:lstStyle/>
        <a:p>
          <a:pPr rtl="0"/>
          <a:endParaRPr lang="en-US"/>
        </a:p>
      </dgm:t>
    </dgm:pt>
    <dgm:pt modelId="{4B87F32C-3630-48F2-9114-4262C0BEEA9E}" type="sibTrans" cxnId="{C6E7222A-5F84-456A-9806-D51868FAF8A9}">
      <dgm:prSet/>
      <dgm:spPr/>
      <dgm:t>
        <a:bodyPr rtlCol="0"/>
        <a:lstStyle/>
        <a:p>
          <a:pPr rtl="0"/>
          <a:endParaRPr lang="en-US"/>
        </a:p>
      </dgm:t>
    </dgm:pt>
    <dgm:pt modelId="{709ED9DC-E391-4C6C-B788-93F1C2EFB6FD}">
      <dgm:prSet phldrT="[Text]"/>
      <dgm:spPr/>
      <dgm:t>
        <a:bodyPr rtlCol="0"/>
        <a:lstStyle/>
        <a:p>
          <a:pPr rtl="0"/>
          <a:r>
            <a:rPr lang="en-GB" noProof="0" dirty="0" smtClean="0"/>
            <a:t>Being accountable</a:t>
          </a:r>
          <a:endParaRPr lang="en-GB" noProof="0" dirty="0"/>
        </a:p>
      </dgm:t>
    </dgm:pt>
    <dgm:pt modelId="{B5FA6CF0-E0A0-46A0-93C9-B722B31A8A9C}" type="parTrans" cxnId="{78E3C3B3-FD19-41A6-A9CC-BB3375A6FF81}">
      <dgm:prSet/>
      <dgm:spPr/>
      <dgm:t>
        <a:bodyPr rtlCol="0"/>
        <a:lstStyle/>
        <a:p>
          <a:pPr rtl="0"/>
          <a:endParaRPr lang="en-US"/>
        </a:p>
      </dgm:t>
    </dgm:pt>
    <dgm:pt modelId="{F3C03C29-D7FF-4D61-8D75-8B75B2F589EC}" type="sibTrans" cxnId="{78E3C3B3-FD19-41A6-A9CC-BB3375A6FF81}">
      <dgm:prSet/>
      <dgm:spPr/>
      <dgm:t>
        <a:bodyPr rtlCol="0"/>
        <a:lstStyle/>
        <a:p>
          <a:pPr rtl="0"/>
          <a:endParaRPr lang="en-US"/>
        </a:p>
      </dgm:t>
    </dgm:pt>
    <dgm:pt modelId="{CC6B7442-0B72-4EF2-9F13-1325B51AFF9F}">
      <dgm:prSet phldrT="[Text]"/>
      <dgm:spPr/>
      <dgm:t>
        <a:bodyPr rtlCol="0"/>
        <a:lstStyle/>
        <a:p>
          <a:pPr rtl="0"/>
          <a:r>
            <a:rPr lang="en-GB" noProof="0" dirty="0" smtClean="0"/>
            <a:t>Resilience</a:t>
          </a:r>
          <a:endParaRPr lang="en-GB" noProof="0" dirty="0"/>
        </a:p>
      </dgm:t>
    </dgm:pt>
    <dgm:pt modelId="{E3D139E0-5DC2-4F8E-9F8F-B3F0EBCD4689}" type="parTrans" cxnId="{102D6D4D-90C9-40F4-A001-35DCC329B127}">
      <dgm:prSet/>
      <dgm:spPr/>
      <dgm:t>
        <a:bodyPr rtlCol="0"/>
        <a:lstStyle/>
        <a:p>
          <a:pPr rtl="0"/>
          <a:endParaRPr lang="en-US"/>
        </a:p>
      </dgm:t>
    </dgm:pt>
    <dgm:pt modelId="{FF80E1BA-0D6F-4EE8-9640-892A5897DBCD}" type="sibTrans" cxnId="{102D6D4D-90C9-40F4-A001-35DCC329B127}">
      <dgm:prSet/>
      <dgm:spPr/>
      <dgm:t>
        <a:bodyPr rtlCol="0"/>
        <a:lstStyle/>
        <a:p>
          <a:pPr rtl="0"/>
          <a:endParaRPr lang="en-US"/>
        </a:p>
      </dgm:t>
    </dgm:pt>
    <dgm:pt modelId="{FE0A3CAE-D039-42F2-AF12-1E6F6793A633}">
      <dgm:prSet phldrT="[Text]"/>
      <dgm:spPr/>
      <dgm:t>
        <a:bodyPr rtlCol="0"/>
        <a:lstStyle/>
        <a:p>
          <a:pPr rtl="0"/>
          <a:r>
            <a:rPr lang="en-GB" noProof="0" dirty="0" smtClean="0"/>
            <a:t>Understanding the value of mistakes</a:t>
          </a:r>
          <a:endParaRPr lang="en-GB" noProof="0" dirty="0"/>
        </a:p>
      </dgm:t>
    </dgm:pt>
    <dgm:pt modelId="{7E2ED2D1-AFF4-4DED-BB53-30A310825CE2}" type="parTrans" cxnId="{A6FB3C49-AB75-4315-BB6B-886AA454F16F}">
      <dgm:prSet/>
      <dgm:spPr/>
      <dgm:t>
        <a:bodyPr rtlCol="0"/>
        <a:lstStyle/>
        <a:p>
          <a:pPr rtl="0"/>
          <a:endParaRPr lang="en-US"/>
        </a:p>
      </dgm:t>
    </dgm:pt>
    <dgm:pt modelId="{417BDEF2-191B-4000-BDE8-D3D22A51FCF3}" type="sibTrans" cxnId="{A6FB3C49-AB75-4315-BB6B-886AA454F16F}">
      <dgm:prSet/>
      <dgm:spPr/>
      <dgm:t>
        <a:bodyPr rtlCol="0"/>
        <a:lstStyle/>
        <a:p>
          <a:pPr rtl="0"/>
          <a:endParaRPr lang="en-US"/>
        </a:p>
      </dgm:t>
    </dgm:pt>
    <dgm:pt modelId="{3F691EF8-69D7-4330-AE06-3FF974B82572}">
      <dgm:prSet phldrT="[Text]"/>
      <dgm:spPr/>
      <dgm:t>
        <a:bodyPr rtlCol="0"/>
        <a:lstStyle/>
        <a:p>
          <a:pPr rtl="0"/>
          <a:r>
            <a:rPr lang="en-GB" noProof="0" dirty="0" smtClean="0"/>
            <a:t>Having another go </a:t>
          </a:r>
          <a:endParaRPr lang="en-GB" noProof="0" dirty="0"/>
        </a:p>
      </dgm:t>
    </dgm:pt>
    <dgm:pt modelId="{3CAF00BC-9127-4DF1-9AE2-EFDD686C0266}" type="parTrans" cxnId="{5A362DB5-9DD7-4765-9631-3F42828607F4}">
      <dgm:prSet/>
      <dgm:spPr/>
      <dgm:t>
        <a:bodyPr/>
        <a:lstStyle/>
        <a:p>
          <a:endParaRPr lang="en-GB"/>
        </a:p>
      </dgm:t>
    </dgm:pt>
    <dgm:pt modelId="{E460A7CF-8EE3-4A20-A9D4-D2348067A255}" type="sibTrans" cxnId="{5A362DB5-9DD7-4765-9631-3F42828607F4}">
      <dgm:prSet/>
      <dgm:spPr/>
      <dgm:t>
        <a:bodyPr/>
        <a:lstStyle/>
        <a:p>
          <a:endParaRPr lang="en-GB"/>
        </a:p>
      </dgm:t>
    </dgm:pt>
    <dgm:pt modelId="{ED5DCCC5-BCA8-4491-AA37-BAF153ECA184}" type="pres">
      <dgm:prSet presAssocID="{90119837-5B71-4D44-BB01-DB0B084933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DD881E-A532-414B-870C-8ADE2076F78C}" type="pres">
      <dgm:prSet presAssocID="{477D14C5-CED9-4CFC-B338-DFB0C8090B9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5F6E02-AD43-4E7A-935B-DDF5D6C74800}" type="pres">
      <dgm:prSet presAssocID="{477D14C5-CED9-4CFC-B338-DFB0C8090B9F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203336-F3DE-4B3A-BCF4-0F68C23AC2BB}" type="pres">
      <dgm:prSet presAssocID="{3C67E77D-62FA-499D-B5E6-E79A091C526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2956A5-ADC8-4959-B856-589B9D9B9635}" type="pres">
      <dgm:prSet presAssocID="{3C67E77D-62FA-499D-B5E6-E79A091C5267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4CB5D5-837D-47FC-9E42-A26D800BC695}" type="pres">
      <dgm:prSet presAssocID="{CC6B7442-0B72-4EF2-9F13-1325B51AFF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B7B17B-8600-44B0-B235-389E5D71D804}" type="pres">
      <dgm:prSet presAssocID="{CC6B7442-0B72-4EF2-9F13-1325B51AFF9F}" presName="childText" presStyleLbl="revTx" presStyleIdx="2" presStyleCnt="3" custScaleY="1949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AD0085-41E8-4E29-BBED-9D1036577237}" type="presOf" srcId="{C111C18A-FD96-4E63-821A-54D70D8DC65F}" destId="{CD5F6E02-AD43-4E7A-935B-DDF5D6C74800}" srcOrd="0" destOrd="0" presId="urn:microsoft.com/office/officeart/2005/8/layout/vList2"/>
    <dgm:cxn modelId="{A677E445-9D5B-4C26-A5C5-42BF01249F61}" type="presOf" srcId="{709ED9DC-E391-4C6C-B788-93F1C2EFB6FD}" destId="{782956A5-ADC8-4959-B856-589B9D9B9635}" srcOrd="0" destOrd="1" presId="urn:microsoft.com/office/officeart/2005/8/layout/vList2"/>
    <dgm:cxn modelId="{FFD8B471-C98F-4DB5-8DE3-2AB7E896ADD5}" srcId="{477D14C5-CED9-4CFC-B338-DFB0C8090B9F}" destId="{C111C18A-FD96-4E63-821A-54D70D8DC65F}" srcOrd="0" destOrd="0" parTransId="{83BE74EF-FAB4-45A2-BBED-7CD5259AB210}" sibTransId="{B4F34DE2-2DAE-4F88-8C78-BD8892EBF4FF}"/>
    <dgm:cxn modelId="{85B80D8C-EBB2-4A80-BB6C-93E30B69F4BB}" type="presOf" srcId="{33EAD35F-38F2-4CB7-9A6D-B04FFD8A51FD}" destId="{CD5F6E02-AD43-4E7A-935B-DDF5D6C74800}" srcOrd="0" destOrd="1" presId="urn:microsoft.com/office/officeart/2005/8/layout/vList2"/>
    <dgm:cxn modelId="{5A362DB5-9DD7-4765-9631-3F42828607F4}" srcId="{CC6B7442-0B72-4EF2-9F13-1325B51AFF9F}" destId="{3F691EF8-69D7-4330-AE06-3FF974B82572}" srcOrd="1" destOrd="0" parTransId="{3CAF00BC-9127-4DF1-9AE2-EFDD686C0266}" sibTransId="{E460A7CF-8EE3-4A20-A9D4-D2348067A255}"/>
    <dgm:cxn modelId="{7D461F02-AB37-447A-AC6B-D31C4D2EC6A9}" srcId="{90119837-5B71-4D44-BB01-DB0B084933C8}" destId="{477D14C5-CED9-4CFC-B338-DFB0C8090B9F}" srcOrd="0" destOrd="0" parTransId="{92DFCBC7-BC14-4697-8ECD-BF0D5B1EDA3B}" sibTransId="{87E3C0DB-7BEE-424E-8E11-B838D238D595}"/>
    <dgm:cxn modelId="{32AA6160-4426-4C4D-93AE-E2F474E37AD9}" srcId="{90119837-5B71-4D44-BB01-DB0B084933C8}" destId="{3C67E77D-62FA-499D-B5E6-E79A091C5267}" srcOrd="1" destOrd="0" parTransId="{5337D229-E330-4525-B0FA-14EC5A80604A}" sibTransId="{C056AC5D-B04E-4376-A1CB-3EAB7BE5AF5B}"/>
    <dgm:cxn modelId="{B69B6AD0-BD31-45E9-A988-B8EA924B8036}" type="presOf" srcId="{3F691EF8-69D7-4330-AE06-3FF974B82572}" destId="{08B7B17B-8600-44B0-B235-389E5D71D804}" srcOrd="0" destOrd="1" presId="urn:microsoft.com/office/officeart/2005/8/layout/vList2"/>
    <dgm:cxn modelId="{AB09493F-37CB-481D-BE1C-7A521AC3963B}" type="presOf" srcId="{477D14C5-CED9-4CFC-B338-DFB0C8090B9F}" destId="{A9DD881E-A532-414B-870C-8ADE2076F78C}" srcOrd="0" destOrd="0" presId="urn:microsoft.com/office/officeart/2005/8/layout/vList2"/>
    <dgm:cxn modelId="{A6FB3C49-AB75-4315-BB6B-886AA454F16F}" srcId="{CC6B7442-0B72-4EF2-9F13-1325B51AFF9F}" destId="{FE0A3CAE-D039-42F2-AF12-1E6F6793A633}" srcOrd="0" destOrd="0" parTransId="{7E2ED2D1-AFF4-4DED-BB53-30A310825CE2}" sibTransId="{417BDEF2-191B-4000-BDE8-D3D22A51FCF3}"/>
    <dgm:cxn modelId="{78E3C3B3-FD19-41A6-A9CC-BB3375A6FF81}" srcId="{3C67E77D-62FA-499D-B5E6-E79A091C5267}" destId="{709ED9DC-E391-4C6C-B788-93F1C2EFB6FD}" srcOrd="1" destOrd="0" parTransId="{B5FA6CF0-E0A0-46A0-93C9-B722B31A8A9C}" sibTransId="{F3C03C29-D7FF-4D61-8D75-8B75B2F589EC}"/>
    <dgm:cxn modelId="{DC6E05B4-83E9-4C3F-9822-9E1D41C41D9E}" type="presOf" srcId="{CC6B7442-0B72-4EF2-9F13-1325B51AFF9F}" destId="{D64CB5D5-837D-47FC-9E42-A26D800BC695}" srcOrd="0" destOrd="0" presId="urn:microsoft.com/office/officeart/2005/8/layout/vList2"/>
    <dgm:cxn modelId="{FAC3D40F-8E66-452D-9CA4-C2871F2D10EF}" srcId="{477D14C5-CED9-4CFC-B338-DFB0C8090B9F}" destId="{33EAD35F-38F2-4CB7-9A6D-B04FFD8A51FD}" srcOrd="1" destOrd="0" parTransId="{81FE7DB1-4BFC-4407-80A9-E5514E94C61D}" sibTransId="{4B66B839-1910-459B-92B2-14846EBA7A70}"/>
    <dgm:cxn modelId="{C6E7222A-5F84-456A-9806-D51868FAF8A9}" srcId="{3C67E77D-62FA-499D-B5E6-E79A091C5267}" destId="{D6510970-8F9C-4B45-A0F3-6ACB9AA76D40}" srcOrd="0" destOrd="0" parTransId="{7A9FC291-2B6A-4475-8B09-917F9F09E3AB}" sibTransId="{4B87F32C-3630-48F2-9114-4262C0BEEA9E}"/>
    <dgm:cxn modelId="{102D6D4D-90C9-40F4-A001-35DCC329B127}" srcId="{90119837-5B71-4D44-BB01-DB0B084933C8}" destId="{CC6B7442-0B72-4EF2-9F13-1325B51AFF9F}" srcOrd="2" destOrd="0" parTransId="{E3D139E0-5DC2-4F8E-9F8F-B3F0EBCD4689}" sibTransId="{FF80E1BA-0D6F-4EE8-9640-892A5897DBCD}"/>
    <dgm:cxn modelId="{E2EE33AC-3CDB-41AB-99D0-EE89822B0377}" type="presOf" srcId="{90119837-5B71-4D44-BB01-DB0B084933C8}" destId="{ED5DCCC5-BCA8-4491-AA37-BAF153ECA184}" srcOrd="0" destOrd="0" presId="urn:microsoft.com/office/officeart/2005/8/layout/vList2"/>
    <dgm:cxn modelId="{44946EF3-425E-42C8-A6FB-ABA83804B586}" type="presOf" srcId="{D6510970-8F9C-4B45-A0F3-6ACB9AA76D40}" destId="{782956A5-ADC8-4959-B856-589B9D9B9635}" srcOrd="0" destOrd="0" presId="urn:microsoft.com/office/officeart/2005/8/layout/vList2"/>
    <dgm:cxn modelId="{F3770B74-60B7-438A-9C14-87FF95D04624}" type="presOf" srcId="{FE0A3CAE-D039-42F2-AF12-1E6F6793A633}" destId="{08B7B17B-8600-44B0-B235-389E5D71D804}" srcOrd="0" destOrd="0" presId="urn:microsoft.com/office/officeart/2005/8/layout/vList2"/>
    <dgm:cxn modelId="{80D369CF-62F1-4541-AEE2-AB29E5A204FB}" type="presOf" srcId="{3C67E77D-62FA-499D-B5E6-E79A091C5267}" destId="{81203336-F3DE-4B3A-BCF4-0F68C23AC2BB}" srcOrd="0" destOrd="0" presId="urn:microsoft.com/office/officeart/2005/8/layout/vList2"/>
    <dgm:cxn modelId="{8ED8745E-70AE-4940-BBB9-FB6376BDA0D9}" type="presParOf" srcId="{ED5DCCC5-BCA8-4491-AA37-BAF153ECA184}" destId="{A9DD881E-A532-414B-870C-8ADE2076F78C}" srcOrd="0" destOrd="0" presId="urn:microsoft.com/office/officeart/2005/8/layout/vList2"/>
    <dgm:cxn modelId="{31CF7A1A-6E4D-4D10-861C-4FF0D37EB7F8}" type="presParOf" srcId="{ED5DCCC5-BCA8-4491-AA37-BAF153ECA184}" destId="{CD5F6E02-AD43-4E7A-935B-DDF5D6C74800}" srcOrd="1" destOrd="0" presId="urn:microsoft.com/office/officeart/2005/8/layout/vList2"/>
    <dgm:cxn modelId="{9126909B-F016-45D1-8092-6C3135AB4C8A}" type="presParOf" srcId="{ED5DCCC5-BCA8-4491-AA37-BAF153ECA184}" destId="{81203336-F3DE-4B3A-BCF4-0F68C23AC2BB}" srcOrd="2" destOrd="0" presId="urn:microsoft.com/office/officeart/2005/8/layout/vList2"/>
    <dgm:cxn modelId="{730D2F2D-B4CA-4D4B-834E-CF6050C80AD0}" type="presParOf" srcId="{ED5DCCC5-BCA8-4491-AA37-BAF153ECA184}" destId="{782956A5-ADC8-4959-B856-589B9D9B9635}" srcOrd="3" destOrd="0" presId="urn:microsoft.com/office/officeart/2005/8/layout/vList2"/>
    <dgm:cxn modelId="{4902803D-CBF9-4D0B-9ABD-A3F2B1110870}" type="presParOf" srcId="{ED5DCCC5-BCA8-4491-AA37-BAF153ECA184}" destId="{D64CB5D5-837D-47FC-9E42-A26D800BC695}" srcOrd="4" destOrd="0" presId="urn:microsoft.com/office/officeart/2005/8/layout/vList2"/>
    <dgm:cxn modelId="{23FA2328-0584-487D-931D-ED8370AFC6E0}" type="presParOf" srcId="{ED5DCCC5-BCA8-4491-AA37-BAF153ECA184}" destId="{08B7B17B-8600-44B0-B235-389E5D71D80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D881E-A532-414B-870C-8ADE2076F78C}">
      <dsp:nvSpPr>
        <dsp:cNvPr id="0" name=""/>
        <dsp:cNvSpPr/>
      </dsp:nvSpPr>
      <dsp:spPr>
        <a:xfrm>
          <a:off x="0" y="83981"/>
          <a:ext cx="4419600" cy="5516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rtlCol="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noProof="0" dirty="0" smtClean="0"/>
            <a:t>Growth </a:t>
          </a:r>
          <a:r>
            <a:rPr lang="en-GB" sz="2300" kern="1200" noProof="0" dirty="0" err="1" smtClean="0"/>
            <a:t>Mindset</a:t>
          </a:r>
          <a:endParaRPr lang="en-GB" sz="2300" kern="1200" noProof="0" dirty="0"/>
        </a:p>
      </dsp:txBody>
      <dsp:txXfrm>
        <a:off x="26930" y="110911"/>
        <a:ext cx="4365740" cy="497795"/>
      </dsp:txXfrm>
    </dsp:sp>
    <dsp:sp modelId="{CD5F6E02-AD43-4E7A-935B-DDF5D6C74800}">
      <dsp:nvSpPr>
        <dsp:cNvPr id="0" name=""/>
        <dsp:cNvSpPr/>
      </dsp:nvSpPr>
      <dsp:spPr>
        <a:xfrm>
          <a:off x="0" y="635636"/>
          <a:ext cx="4419600" cy="618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322" tIns="29210" rIns="163576" bIns="29210" numCol="1" spcCol="1270" rtlCol="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800" kern="1200" noProof="0" dirty="0" smtClean="0"/>
            <a:t>The Pit</a:t>
          </a:r>
          <a:endParaRPr lang="en-GB" sz="1800" kern="1200" noProof="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800" kern="1200" noProof="0" dirty="0" smtClean="0"/>
            <a:t>Understanding how we learn</a:t>
          </a:r>
          <a:endParaRPr lang="en-GB" sz="1800" kern="1200" noProof="0" dirty="0"/>
        </a:p>
      </dsp:txBody>
      <dsp:txXfrm>
        <a:off x="0" y="635636"/>
        <a:ext cx="4419600" cy="618930"/>
      </dsp:txXfrm>
    </dsp:sp>
    <dsp:sp modelId="{81203336-F3DE-4B3A-BCF4-0F68C23AC2BB}">
      <dsp:nvSpPr>
        <dsp:cNvPr id="0" name=""/>
        <dsp:cNvSpPr/>
      </dsp:nvSpPr>
      <dsp:spPr>
        <a:xfrm>
          <a:off x="0" y="1254566"/>
          <a:ext cx="4419600" cy="5516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rtlCol="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noProof="0" dirty="0" smtClean="0"/>
            <a:t>Independence</a:t>
          </a:r>
          <a:endParaRPr lang="en-GB" sz="2300" kern="1200" noProof="0" dirty="0"/>
        </a:p>
      </dsp:txBody>
      <dsp:txXfrm>
        <a:off x="26930" y="1281496"/>
        <a:ext cx="4365740" cy="497795"/>
      </dsp:txXfrm>
    </dsp:sp>
    <dsp:sp modelId="{782956A5-ADC8-4959-B856-589B9D9B9635}">
      <dsp:nvSpPr>
        <dsp:cNvPr id="0" name=""/>
        <dsp:cNvSpPr/>
      </dsp:nvSpPr>
      <dsp:spPr>
        <a:xfrm>
          <a:off x="0" y="1806221"/>
          <a:ext cx="4419600" cy="618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322" tIns="29210" rIns="163576" bIns="29210" numCol="1" spcCol="1270" rtlCol="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800" kern="1200" noProof="0" dirty="0" smtClean="0"/>
            <a:t>Recognising what needs to be done</a:t>
          </a:r>
          <a:endParaRPr lang="en-GB" sz="1800" kern="1200" noProof="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800" kern="1200" noProof="0" dirty="0" smtClean="0"/>
            <a:t>Being accountable</a:t>
          </a:r>
          <a:endParaRPr lang="en-GB" sz="1800" kern="1200" noProof="0" dirty="0"/>
        </a:p>
      </dsp:txBody>
      <dsp:txXfrm>
        <a:off x="0" y="1806221"/>
        <a:ext cx="4419600" cy="618930"/>
      </dsp:txXfrm>
    </dsp:sp>
    <dsp:sp modelId="{D64CB5D5-837D-47FC-9E42-A26D800BC695}">
      <dsp:nvSpPr>
        <dsp:cNvPr id="0" name=""/>
        <dsp:cNvSpPr/>
      </dsp:nvSpPr>
      <dsp:spPr>
        <a:xfrm>
          <a:off x="0" y="2425151"/>
          <a:ext cx="4419600" cy="5516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rtlCol="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noProof="0" dirty="0" smtClean="0"/>
            <a:t>Resilience</a:t>
          </a:r>
          <a:endParaRPr lang="en-GB" sz="2300" kern="1200" noProof="0" dirty="0"/>
        </a:p>
      </dsp:txBody>
      <dsp:txXfrm>
        <a:off x="26930" y="2452081"/>
        <a:ext cx="4365740" cy="497795"/>
      </dsp:txXfrm>
    </dsp:sp>
    <dsp:sp modelId="{08B7B17B-8600-44B0-B235-389E5D71D804}">
      <dsp:nvSpPr>
        <dsp:cNvPr id="0" name=""/>
        <dsp:cNvSpPr/>
      </dsp:nvSpPr>
      <dsp:spPr>
        <a:xfrm>
          <a:off x="0" y="2976806"/>
          <a:ext cx="4419600" cy="1206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322" tIns="29210" rIns="163576" bIns="29210" numCol="1" spcCol="1270" rtlCol="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800" kern="1200" noProof="0" dirty="0" smtClean="0"/>
            <a:t>Understanding the value of mistakes</a:t>
          </a:r>
          <a:endParaRPr lang="en-GB" sz="1800" kern="1200" noProof="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800" kern="1200" noProof="0" dirty="0" smtClean="0"/>
            <a:t>Having another go </a:t>
          </a:r>
          <a:endParaRPr lang="en-GB" sz="1800" kern="1200" noProof="0" dirty="0"/>
        </a:p>
      </dsp:txBody>
      <dsp:txXfrm>
        <a:off x="0" y="2976806"/>
        <a:ext cx="4419600" cy="1206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09/01/2020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 smtClean="0"/>
              <a:t>Click to edit Master text styles</a:t>
            </a:r>
          </a:p>
          <a:p>
            <a:pPr lvl="1" rtl="0"/>
            <a:r>
              <a:rPr lang="en-GB" noProof="0" dirty="0" smtClean="0"/>
              <a:t>Second level</a:t>
            </a:r>
          </a:p>
          <a:p>
            <a:pPr lvl="2" rtl="0"/>
            <a:r>
              <a:rPr lang="en-GB" noProof="0" dirty="0" smtClean="0"/>
              <a:t>Third level</a:t>
            </a:r>
          </a:p>
          <a:p>
            <a:pPr lvl="3" rtl="0"/>
            <a:r>
              <a:rPr lang="en-GB" noProof="0" dirty="0" smtClean="0"/>
              <a:t>Fourth level</a:t>
            </a:r>
          </a:p>
          <a:p>
            <a:pPr lvl="4" rtl="0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7188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2</a:t>
            </a:fld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 rtlCol="0">
            <a:noAutofit/>
          </a:bodyPr>
          <a:lstStyle/>
          <a:p>
            <a:r>
              <a:rPr lang="en-GB" sz="3200" dirty="0"/>
              <a:t>Career specific qualification</a:t>
            </a:r>
          </a:p>
          <a:p>
            <a:r>
              <a:rPr lang="en-GB" sz="3200" dirty="0"/>
              <a:t>Degrees/ </a:t>
            </a:r>
            <a:r>
              <a:rPr lang="en-GB" sz="3200" dirty="0" err="1"/>
              <a:t>Hons</a:t>
            </a:r>
            <a:r>
              <a:rPr lang="en-GB" sz="3200" dirty="0"/>
              <a:t>, Masters, PHDs</a:t>
            </a:r>
          </a:p>
          <a:p>
            <a:r>
              <a:rPr lang="en-GB" sz="3200" dirty="0"/>
              <a:t>A Levels</a:t>
            </a:r>
          </a:p>
          <a:p>
            <a:r>
              <a:rPr lang="en-GB" sz="3200" dirty="0"/>
              <a:t>GCSE’s</a:t>
            </a:r>
          </a:p>
          <a:p>
            <a:r>
              <a:rPr lang="en-GB" sz="3200" dirty="0"/>
              <a:t>KS3 progress tests</a:t>
            </a:r>
          </a:p>
          <a:p>
            <a:r>
              <a:rPr lang="en-GB" sz="3200" dirty="0"/>
              <a:t>KS2 tests</a:t>
            </a:r>
          </a:p>
          <a:p>
            <a:r>
              <a:rPr lang="en-GB" sz="3200" dirty="0"/>
              <a:t>Year 4 times tables</a:t>
            </a:r>
          </a:p>
          <a:p>
            <a:pPr rtl="0"/>
            <a:r>
              <a:rPr lang="en-GB" sz="3200" dirty="0" smtClean="0"/>
              <a:t>Baseline assessment</a:t>
            </a:r>
          </a:p>
          <a:p>
            <a:pPr rtl="0"/>
            <a:r>
              <a:rPr lang="en-GB" sz="3200" dirty="0" smtClean="0"/>
              <a:t>KS1 tests</a:t>
            </a:r>
          </a:p>
        </p:txBody>
      </p:sp>
    </p:spTree>
    <p:extLst>
      <p:ext uri="{BB962C8B-B14F-4D97-AF65-F5344CB8AC3E}">
        <p14:creationId xmlns:p14="http://schemas.microsoft.com/office/powerpoint/2010/main" val="1962364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141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49239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1245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141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1953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2483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3850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65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0066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4598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 smtClean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 smtClean="0"/>
              <a:t>Click to edit Master text styles</a:t>
            </a:r>
          </a:p>
          <a:p>
            <a:pPr lvl="1" rtl="0"/>
            <a:r>
              <a:rPr lang="en-GB" noProof="0" dirty="0" smtClean="0"/>
              <a:t>Second level</a:t>
            </a:r>
          </a:p>
          <a:p>
            <a:pPr lvl="2" rtl="0"/>
            <a:r>
              <a:rPr lang="en-GB" noProof="0" dirty="0" smtClean="0"/>
              <a:t>Third level</a:t>
            </a:r>
          </a:p>
          <a:p>
            <a:pPr lvl="3" rtl="0"/>
            <a:r>
              <a:rPr lang="en-GB" noProof="0" dirty="0" smtClean="0"/>
              <a:t>Fourth level</a:t>
            </a:r>
          </a:p>
          <a:p>
            <a:pPr lvl="4" rtl="0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09/01/2020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-Dn2KEjPuc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93-mOwkw3I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Growth </a:t>
            </a:r>
            <a:r>
              <a:rPr lang="en-GB" dirty="0" err="1" smtClean="0"/>
              <a:t>Mindset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 smtClean="0"/>
              <a:t>St Mark’s CEP School 2020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 rotWithShape="1"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27"/>
          <a:stretch/>
        </p:blipFill>
        <p:spPr bwMode="white">
          <a:xfrm rot="1667280">
            <a:off x="6856267" y="398989"/>
            <a:ext cx="4044315" cy="39598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We are in </a:t>
            </a:r>
            <a:r>
              <a:rPr lang="en-GB" dirty="0" smtClean="0"/>
              <a:t>a </a:t>
            </a:r>
            <a:r>
              <a:rPr lang="en-GB" dirty="0" smtClean="0"/>
              <a:t>‘test’ based culture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1772816"/>
            <a:ext cx="3672408" cy="1728192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196" y="1772816"/>
            <a:ext cx="4212468" cy="17281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700" y="1770464"/>
            <a:ext cx="2920918" cy="17305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60" y="4077072"/>
            <a:ext cx="2697613" cy="21602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076"/>
          <a:stretch/>
        </p:blipFill>
        <p:spPr>
          <a:xfrm>
            <a:off x="7102524" y="4113076"/>
            <a:ext cx="190821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3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GB" dirty="0"/>
              <a:t>Our Aims As A School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 rtlCol="0">
            <a:normAutofit/>
          </a:bodyPr>
          <a:lstStyle/>
          <a:p>
            <a:r>
              <a:rPr lang="en-GB" sz="3600" dirty="0"/>
              <a:t>To develop our children as learners…</a:t>
            </a:r>
          </a:p>
          <a:p>
            <a:pPr rtl="0"/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27"/>
          <a:stretch/>
        </p:blipFill>
        <p:spPr>
          <a:xfrm>
            <a:off x="5950396" y="1988840"/>
            <a:ext cx="3003699" cy="3686299"/>
          </a:xfrm>
        </p:spPr>
      </p:pic>
    </p:spTree>
    <p:extLst>
      <p:ext uri="{BB962C8B-B14F-4D97-AF65-F5344CB8AC3E}">
        <p14:creationId xmlns:p14="http://schemas.microsoft.com/office/powerpoint/2010/main" val="179730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" r="3332"/>
          <a:stretch>
            <a:fillRect/>
          </a:stretch>
        </p:blipFill>
        <p:spPr>
          <a:xfrm rot="5400000">
            <a:off x="7862959" y="3676678"/>
            <a:ext cx="2799610" cy="2016224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01924" y="2708920"/>
            <a:ext cx="5688632" cy="2808312"/>
          </a:xfrm>
        </p:spPr>
        <p:txBody>
          <a:bodyPr rtlCol="0">
            <a:normAutofit fontScale="92500"/>
          </a:bodyPr>
          <a:lstStyle/>
          <a:p>
            <a:pPr rtl="0"/>
            <a:r>
              <a:rPr lang="en-GB" sz="2800" dirty="0" smtClean="0"/>
              <a:t>Quite simply,</a:t>
            </a:r>
            <a:r>
              <a:rPr lang="en-GB" sz="2800" dirty="0"/>
              <a:t> </a:t>
            </a:r>
            <a:r>
              <a:rPr lang="en-GB" sz="2800" dirty="0" smtClean="0"/>
              <a:t>we want the children to succeed in whatever they choose to do in life.  </a:t>
            </a:r>
          </a:p>
          <a:p>
            <a:pPr rtl="0"/>
            <a:r>
              <a:rPr lang="en-GB" sz="2800" dirty="0" smtClean="0"/>
              <a:t>We want them to be happy, determined, resilient, independent thinkers with the skills set and confidence to set a goal and strive to meet it.</a:t>
            </a:r>
          </a:p>
          <a:p>
            <a:pPr rtl="0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6095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3" r="6843"/>
          <a:stretch>
            <a:fillRect/>
          </a:stretch>
        </p:blipFill>
        <p:spPr/>
      </p:pic>
      <p:sp>
        <p:nvSpPr>
          <p:cNvPr id="6" name="TextBox 5"/>
          <p:cNvSpPr txBox="1"/>
          <p:nvPr/>
        </p:nvSpPr>
        <p:spPr>
          <a:xfrm>
            <a:off x="2133972" y="620688"/>
            <a:ext cx="8531695" cy="701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4400" dirty="0" smtClean="0"/>
              <a:t>‘We are a product of our thoughts…’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7894612" y="2699354"/>
            <a:ext cx="38983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hlinkClick r:id="rId3"/>
              </a:rPr>
              <a:t>https://www.youtube.com/watch?v=v-Dn2KEjPuc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25981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So far so good…</a:t>
            </a:r>
            <a:endParaRPr lang="en-GB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22414" y="1905000"/>
            <a:ext cx="9144000" cy="4764360"/>
          </a:xfrm>
        </p:spPr>
        <p:txBody>
          <a:bodyPr rtlCol="0"/>
          <a:lstStyle/>
          <a:p>
            <a:pPr marL="0" indent="0" rtl="0">
              <a:buNone/>
            </a:pPr>
            <a:endParaRPr lang="en-GB" dirty="0"/>
          </a:p>
          <a:p>
            <a:pPr marL="0" indent="0" rtl="0">
              <a:buNone/>
            </a:pPr>
            <a:r>
              <a:rPr lang="en-GB" dirty="0" smtClean="0"/>
              <a:t>Topic based curriculum</a:t>
            </a:r>
          </a:p>
          <a:p>
            <a:pPr marL="0" indent="0" rtl="0">
              <a:buNone/>
            </a:pPr>
            <a:r>
              <a:rPr lang="en-GB" dirty="0" smtClean="0"/>
              <a:t>Rich Text</a:t>
            </a:r>
          </a:p>
          <a:p>
            <a:pPr marL="0" indent="0" rtl="0">
              <a:buNone/>
            </a:pPr>
            <a:r>
              <a:rPr lang="en-GB" dirty="0" smtClean="0"/>
              <a:t>STEM challenges</a:t>
            </a:r>
          </a:p>
          <a:p>
            <a:pPr marL="0" indent="0" rtl="0">
              <a:buNone/>
            </a:pPr>
            <a:r>
              <a:rPr lang="en-GB" dirty="0" smtClean="0"/>
              <a:t>Chilli Challenges</a:t>
            </a:r>
          </a:p>
          <a:p>
            <a:pPr marL="0" indent="0" rtl="0">
              <a:buNone/>
            </a:pPr>
            <a:r>
              <a:rPr lang="en-GB" dirty="0" smtClean="0"/>
              <a:t>Check Points</a:t>
            </a:r>
          </a:p>
          <a:p>
            <a:pPr marL="0" indent="0" rtl="0">
              <a:buNone/>
            </a:pPr>
            <a:r>
              <a:rPr lang="en-GB" dirty="0" smtClean="0"/>
              <a:t>Creative curriculum</a:t>
            </a:r>
          </a:p>
          <a:p>
            <a:pPr marL="0" indent="0" rtl="0">
              <a:buNone/>
            </a:pPr>
            <a:r>
              <a:rPr lang="en-GB" dirty="0" smtClean="0"/>
              <a:t>Increased focus on reasoning and </a:t>
            </a:r>
            <a:r>
              <a:rPr lang="en-GB" dirty="0" smtClean="0"/>
              <a:t>explanations </a:t>
            </a:r>
            <a:endParaRPr lang="en-GB" dirty="0" smtClean="0"/>
          </a:p>
          <a:p>
            <a:pPr marL="0" indent="0" rtl="0">
              <a:buNone/>
            </a:pPr>
            <a:endParaRPr lang="en-GB" dirty="0" smtClean="0"/>
          </a:p>
          <a:p>
            <a:pPr marL="0" indent="0" rtl="0">
              <a:buNone/>
            </a:pPr>
            <a:endParaRPr lang="en-GB" dirty="0"/>
          </a:p>
        </p:txBody>
      </p:sp>
      <p:sp>
        <p:nvSpPr>
          <p:cNvPr id="2" name="AutoShape 2" descr="Image result for quotes about developing children who can thin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788" y="274638"/>
            <a:ext cx="10188624" cy="1020762"/>
          </a:xfrm>
        </p:spPr>
        <p:txBody>
          <a:bodyPr rtlCol="0"/>
          <a:lstStyle/>
          <a:p>
            <a:r>
              <a:rPr lang="en-GB" dirty="0"/>
              <a:t>Riding a </a:t>
            </a:r>
            <a:r>
              <a:rPr lang="en-GB" dirty="0" smtClean="0"/>
              <a:t>bike: </a:t>
            </a:r>
            <a:r>
              <a:rPr lang="en-GB" dirty="0" smtClean="0"/>
              <a:t>the </a:t>
            </a:r>
            <a:r>
              <a:rPr lang="en-GB" dirty="0"/>
              <a:t>learning challenge analogy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420" y="2348880"/>
            <a:ext cx="2808311" cy="3118438"/>
          </a:xfrm>
        </p:spPr>
      </p:pic>
      <p:sp>
        <p:nvSpPr>
          <p:cNvPr id="3" name="TextBox 2"/>
          <p:cNvSpPr txBox="1"/>
          <p:nvPr/>
        </p:nvSpPr>
        <p:spPr>
          <a:xfrm>
            <a:off x="333772" y="1844824"/>
            <a:ext cx="3960441" cy="4275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/>
              <a:t>Comfort  </a:t>
            </a:r>
            <a:r>
              <a:rPr lang="en-GB" sz="2400" b="1" dirty="0" smtClean="0"/>
              <a:t>Zone/</a:t>
            </a:r>
            <a:endParaRPr lang="en-GB" sz="2400" b="1" dirty="0"/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current ability – upper limit of what you can do now 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 smtClean="0"/>
              <a:t>Wobble  Zone </a:t>
            </a:r>
            <a:r>
              <a:rPr lang="en-GB" sz="1400" dirty="0" smtClean="0"/>
              <a:t>(proximal development)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 smtClean="0"/>
              <a:t>Practice Zone</a:t>
            </a:r>
            <a:r>
              <a:rPr lang="en-GB" sz="2400" dirty="0" smtClean="0"/>
              <a:t> getting more confident – not ‘better’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 smtClean="0"/>
              <a:t>Subconscious Ability </a:t>
            </a:r>
            <a:r>
              <a:rPr lang="en-GB" sz="2400" dirty="0" smtClean="0"/>
              <a:t>-  can do it without thinking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 smtClean="0"/>
              <a:t>Potential Ability </a:t>
            </a:r>
            <a:r>
              <a:rPr lang="en-GB" sz="2400" dirty="0" smtClean="0"/>
              <a:t>– beyond what you can do comfortably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095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The Pit!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551" y="1905000"/>
            <a:ext cx="6043724" cy="4267200"/>
          </a:xfrm>
        </p:spPr>
      </p:pic>
    </p:spTree>
    <p:extLst>
      <p:ext uri="{BB962C8B-B14F-4D97-AF65-F5344CB8AC3E}">
        <p14:creationId xmlns:p14="http://schemas.microsoft.com/office/powerpoint/2010/main" val="396580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Next steps</a:t>
            </a:r>
            <a:endParaRPr lang="en-GB" dirty="0"/>
          </a:p>
        </p:txBody>
      </p:sp>
      <p:graphicFrame>
        <p:nvGraphicFramePr>
          <p:cNvPr id="4" name="Content Placeholder 3" descr="Vertical bullet list showing 3 groups arranged one below the other, with bullet points under each group.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32041799"/>
              </p:ext>
            </p:extLst>
          </p:nvPr>
        </p:nvGraphicFramePr>
        <p:xfrm>
          <a:off x="1522413" y="1905000"/>
          <a:ext cx="44196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9"/>
          <a:stretch/>
        </p:blipFill>
        <p:spPr>
          <a:xfrm>
            <a:off x="7423150" y="1875650"/>
            <a:ext cx="3135758" cy="3104123"/>
          </a:xfrm>
        </p:spPr>
      </p:pic>
    </p:spTree>
    <p:extLst>
      <p:ext uri="{BB962C8B-B14F-4D97-AF65-F5344CB8AC3E}">
        <p14:creationId xmlns:p14="http://schemas.microsoft.com/office/powerpoint/2010/main" val="198955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Step 1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 smtClean="0"/>
              <a:t>The Pit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413892" y="6309320"/>
            <a:ext cx="45478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https://www.youtube.com/watch?v=3IMUAOhuO78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916" y="2492896"/>
            <a:ext cx="3312368" cy="3312368"/>
          </a:xfrm>
        </p:spPr>
      </p:pic>
    </p:spTree>
    <p:extLst>
      <p:ext uri="{BB962C8B-B14F-4D97-AF65-F5344CB8AC3E}">
        <p14:creationId xmlns:p14="http://schemas.microsoft.com/office/powerpoint/2010/main" val="413515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Our hope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53852" y="1916832"/>
            <a:ext cx="10009112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2400" dirty="0" smtClean="0"/>
              <a:t>Is that the children start to get this…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 They see having a go is the best way to get started 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They understand that ‘easy’ is not learning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That they develop a sense of pride when they know they have really tried hard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That ‘eureka’ moments really mean something to them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They are confident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They are independent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They think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They problem solve</a:t>
            </a:r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They see that the effort they put in is related to what they get back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788" y="476672"/>
            <a:ext cx="11089232" cy="485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4000" dirty="0" smtClean="0"/>
              <a:t>How are we going to do this? Change the children’s attitude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Shift in language directly relating to attitude:</a:t>
            </a:r>
          </a:p>
          <a:p>
            <a:pPr marL="800100" lvl="1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I can’t do it  </a:t>
            </a:r>
            <a:r>
              <a:rPr lang="en-GB" sz="2400" b="1" dirty="0" smtClean="0"/>
              <a:t>vs. I can’t do it yet</a:t>
            </a:r>
          </a:p>
          <a:p>
            <a:pPr marL="800100" lvl="1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 smtClean="0"/>
              <a:t>It’s too hard vs. this is a challenge</a:t>
            </a:r>
          </a:p>
          <a:p>
            <a:pPr marL="800100" lvl="1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 smtClean="0"/>
              <a:t>I can’t so I won’t vs. how can I get started?</a:t>
            </a:r>
            <a:endParaRPr lang="en-GB" sz="2400" b="1" dirty="0"/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 smtClean="0"/>
              <a:t>Focus on praising effort</a:t>
            </a:r>
            <a:endParaRPr lang="en-GB" sz="2400" b="1" dirty="0"/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b="1" dirty="0" smtClean="0"/>
              <a:t>Children showing their mistakes and showing an awareness of the learning process</a:t>
            </a:r>
            <a:endParaRPr lang="en-GB" sz="2400" dirty="0" smtClean="0"/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Changing perception of ‘first to finish’ and ‘best in class’</a:t>
            </a:r>
            <a:endParaRPr lang="en-GB" sz="2400" dirty="0"/>
          </a:p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en-GB" sz="2400" dirty="0" smtClean="0"/>
              <a:t>Combining the challenge of the curriculum with creative teaching and rich experiences for the children so they can experience a love of learning.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650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2" y="179273"/>
            <a:ext cx="4896544" cy="63381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508" y="218510"/>
            <a:ext cx="4176464" cy="6298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81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5085184"/>
            <a:ext cx="9144000" cy="1215008"/>
          </a:xfrm>
        </p:spPr>
        <p:txBody>
          <a:bodyPr/>
          <a:lstStyle/>
          <a:p>
            <a:r>
              <a:rPr lang="en-GB" dirty="0" smtClean="0"/>
              <a:t>The Key Messages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884" y="764704"/>
            <a:ext cx="9143999" cy="352839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It is ok to make mistakes</a:t>
            </a:r>
          </a:p>
          <a:p>
            <a:r>
              <a:rPr lang="en-GB" sz="2800" dirty="0" smtClean="0"/>
              <a:t>Have a go</a:t>
            </a:r>
          </a:p>
          <a:p>
            <a:r>
              <a:rPr lang="en-GB" sz="2800" dirty="0" smtClean="0"/>
              <a:t>Think for yourself</a:t>
            </a:r>
          </a:p>
          <a:p>
            <a:r>
              <a:rPr lang="en-GB" sz="2800" dirty="0" smtClean="0"/>
              <a:t>Keep trying</a:t>
            </a:r>
          </a:p>
          <a:p>
            <a:r>
              <a:rPr lang="en-GB" sz="2800" dirty="0" smtClean="0"/>
              <a:t>Don’t measure your success against others</a:t>
            </a:r>
          </a:p>
          <a:p>
            <a:r>
              <a:rPr lang="en-GB" sz="2800" dirty="0" smtClean="0"/>
              <a:t>Accept no one is perfect</a:t>
            </a:r>
          </a:p>
          <a:p>
            <a:r>
              <a:rPr lang="en-GB" sz="2800" dirty="0" smtClean="0"/>
              <a:t>Do your best</a:t>
            </a:r>
          </a:p>
          <a:p>
            <a:r>
              <a:rPr lang="en-GB" sz="2800" dirty="0" smtClean="0"/>
              <a:t>Be proud of your achievements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093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5301208"/>
            <a:ext cx="9144000" cy="1143000"/>
          </a:xfrm>
        </p:spPr>
        <p:txBody>
          <a:bodyPr/>
          <a:lstStyle/>
          <a:p>
            <a:r>
              <a:rPr lang="en-GB" dirty="0" smtClean="0"/>
              <a:t>How you can help.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97868" y="404664"/>
            <a:ext cx="9143999" cy="1069675"/>
          </a:xfrm>
        </p:spPr>
        <p:txBody>
          <a:bodyPr>
            <a:noAutofit/>
          </a:bodyPr>
          <a:lstStyle/>
          <a:p>
            <a:r>
              <a:rPr lang="en-GB" dirty="0" smtClean="0"/>
              <a:t>Support the growth </a:t>
            </a:r>
            <a:r>
              <a:rPr lang="en-GB" dirty="0" err="1" smtClean="0"/>
              <a:t>mindset</a:t>
            </a:r>
            <a:r>
              <a:rPr lang="en-GB" dirty="0" smtClean="0"/>
              <a:t> process</a:t>
            </a:r>
          </a:p>
          <a:p>
            <a:r>
              <a:rPr lang="en-GB" dirty="0" smtClean="0"/>
              <a:t>Talk openly about how you have learnt from mistakes</a:t>
            </a:r>
          </a:p>
          <a:p>
            <a:r>
              <a:rPr lang="en-GB" dirty="0" smtClean="0"/>
              <a:t>Use language carefully e.g. </a:t>
            </a:r>
          </a:p>
          <a:p>
            <a:r>
              <a:rPr lang="en-GB" dirty="0" smtClean="0"/>
              <a:t>10/10 in spellings – well done for working hard to learn those words</a:t>
            </a:r>
          </a:p>
          <a:p>
            <a:r>
              <a:rPr lang="en-GB" dirty="0" smtClean="0"/>
              <a:t>You are right, this is hard.  How can you make a start on…</a:t>
            </a:r>
            <a:endParaRPr lang="en-GB" dirty="0"/>
          </a:p>
        </p:txBody>
      </p:sp>
      <p:pic>
        <p:nvPicPr>
          <p:cNvPr id="2050" name="Picture 2" descr="Image result for famous failure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" y="223575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famous failure quo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108" y="2172383"/>
            <a:ext cx="4733925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famous failure quot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4692" y="2201302"/>
            <a:ext cx="2696517" cy="201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7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 smtClean="0"/>
              <a:t>When you don’t give up you cannot fail.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www.youtube.com/watch?v=V93-mOwkw3I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75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GB" sz="7200" dirty="0" smtClean="0"/>
              <a:t>Any questions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3659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f02804846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tf02804846</Template>
  <TotalTime>212</TotalTime>
  <Words>536</Words>
  <Application>Microsoft Office PowerPoint</Application>
  <PresentationFormat>Custom</PresentationFormat>
  <Paragraphs>99</Paragraphs>
  <Slides>17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tf02804846</vt:lpstr>
      <vt:lpstr>Growth Mindset</vt:lpstr>
      <vt:lpstr>We are in a ‘test’ based culture</vt:lpstr>
      <vt:lpstr>Our Aims As A School</vt:lpstr>
      <vt:lpstr>PowerPoint Presentation</vt:lpstr>
      <vt:lpstr>PowerPoint Presentation</vt:lpstr>
      <vt:lpstr>So far so good…</vt:lpstr>
      <vt:lpstr>Riding a bike: the learning challenge analogy </vt:lpstr>
      <vt:lpstr>The Pit!</vt:lpstr>
      <vt:lpstr>Next steps</vt:lpstr>
      <vt:lpstr>Step 1</vt:lpstr>
      <vt:lpstr>Our hope</vt:lpstr>
      <vt:lpstr>PowerPoint Presentation</vt:lpstr>
      <vt:lpstr>PowerPoint Presentation</vt:lpstr>
      <vt:lpstr>The Key Messages</vt:lpstr>
      <vt:lpstr>How you can help.</vt:lpstr>
      <vt:lpstr>When you don’t give up you cannot fail.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user</dc:creator>
  <cp:lastModifiedBy>user</cp:lastModifiedBy>
  <cp:revision>23</cp:revision>
  <dcterms:created xsi:type="dcterms:W3CDTF">2019-12-19T13:17:30Z</dcterms:created>
  <dcterms:modified xsi:type="dcterms:W3CDTF">2020-01-09T20:27:50Z</dcterms:modified>
</cp:coreProperties>
</file>